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</p:sldIdLst>
  <p:sldSz cx="12192000" cy="6858000"/>
  <p:notesSz cx="6858000" cy="9144000"/>
  <p:embeddedFontLst>
    <p:embeddedFont>
      <p:font typeface="Gill Sans MT" panose="020B0502020104020203" pitchFamily="34" charset="0"/>
      <p:regular r:id="rId31"/>
      <p:bold r:id="rId32"/>
      <p:italic r:id="rId33"/>
      <p:boldItalic r:id="rId34"/>
    </p:embeddedFont>
    <p:embeddedFont>
      <p:font typeface="Gill Sans" panose="020B0604020202020204" charset="0"/>
      <p:regular r:id="rId35"/>
      <p:bold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iel2Xnce11IlKwx0ghr92vJXoP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89AF785-67C7-4E3E-A066-5634F5FCE828}">
  <a:tblStyle styleId="{089AF785-67C7-4E3E-A066-5634F5FCE8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E949AD8-333A-4208-8D47-82DBEC6C033A}" styleName="Table_1">
    <a:wholeTbl>
      <a:tcTxStyle b="off" i="off">
        <a:font>
          <a:latin typeface="Gill Sans MT"/>
          <a:ea typeface="Gill Sans MT"/>
          <a:cs typeface="Gill Sans MT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chemeClr val="accent3">
              <a:alpha val="20000"/>
            </a:scheme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83104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59864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tr-TR"/>
              <a:t>Hangi dersleri alacağım? Dağılımları nedir? Ders materyalleri nelerdir? Nereden temin edebilirim?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tr-TR"/>
              <a:t>Hangi dersleri alacağım? Dağılımları nedir? Ders materyalleri nelerdir? Nereden temin edebilirim?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tr-TR"/>
              <a:t>Hangi dersleri alacağım? Dağılımları nedir? Ders materyalleri nelerdir? Nereden temin edebilirim?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tr-TR"/>
              <a:t>Hangi dersleri alacağım? Dağılımları nedir? Ders materyalleri nelerdir? Nereden temin edebilirim?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tr-TR"/>
              <a:t>Hangi dersleri alacağım? Dağılımları nedir? Ders materyalleri nelerdir? Nereden temin edebilirim?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tr-TR"/>
              <a:t>Dönem boyunca hangi sınavlara, kaç kez gireceğim? Sınav içerikleri nedir?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tr-TR"/>
              <a:t>Yıl-içinde girmem gereken sınavlar hangileridir? Yıl-içi sınavlar kaç kez ve ne zaman düzenlenmektedir? Başarı notumun belirlenmesinde ağırlıkları nedir?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tr-TR"/>
              <a:t>Hangi sınıftayım? Neden? Bir dahaki dönem sınıfım değişecek mi?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tr-TR"/>
              <a:t>Düzenli olarak takip etmekle sorumlu olduğum haber ve duyuru linkleri nelerdir?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Slaydı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5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5"/>
          <p:cNvSpPr txBox="1"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sz="3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39F8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39F8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16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Dikey Metin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/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4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body" idx="1"/>
          </p:nvPr>
        </p:nvSpPr>
        <p:spPr>
          <a:xfrm rot="5400000">
            <a:off x="4334603" y="-1417408"/>
            <a:ext cx="3522794" cy="1102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2207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Char char="◼"/>
              <a:defRPr/>
            </a:lvl2pPr>
            <a:lvl3pPr marL="1371600" lvl="2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/>
            </a:lvl3pPr>
            <a:lvl4pPr marL="1828800" lvl="3" indent="-29870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4pPr>
            <a:lvl5pPr marL="2286000" lvl="4" indent="-29870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key Başlık ve Metin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/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5"/>
          <p:cNvSpPr txBox="1">
            <a:spLocks noGrp="1"/>
          </p:cNvSpPr>
          <p:nvPr>
            <p:ph type="title"/>
          </p:nvPr>
        </p:nvSpPr>
        <p:spPr>
          <a:xfrm rot="5400000">
            <a:off x="7249746" y="2265181"/>
            <a:ext cx="5183073" cy="200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1"/>
          </p:nvPr>
        </p:nvSpPr>
        <p:spPr>
          <a:xfrm rot="5400000">
            <a:off x="2131526" y="-680877"/>
            <a:ext cx="5183073" cy="789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8993673" y="5956137"/>
            <a:ext cx="13281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39F8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774923" y="5951811"/>
            <a:ext cx="78962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10446615" y="5956137"/>
            <a:ext cx="1164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İçerik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/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6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body" idx="1"/>
          </p:nvPr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alnızca Başlık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0"/>
          <p:cNvSpPr/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0"/>
          <p:cNvSpPr txBox="1"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0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ölüm Üst Bilgisi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7"/>
          <p:cNvSpPr/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7"/>
          <p:cNvSpPr txBox="1"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sz="3600" b="0" cap="none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39F8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39F8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İki İçerik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/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8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body" idx="1"/>
          </p:nvPr>
        </p:nvSpPr>
        <p:spPr>
          <a:xfrm>
            <a:off x="581193" y="2228003"/>
            <a:ext cx="5422390" cy="363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body" idx="2"/>
          </p:nvPr>
        </p:nvSpPr>
        <p:spPr>
          <a:xfrm>
            <a:off x="6188417" y="2228003"/>
            <a:ext cx="5422392" cy="363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şılaştırma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9"/>
          <p:cNvSpPr/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9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24"/>
              <a:buNone/>
              <a:defRPr sz="2200" b="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body" idx="2"/>
          </p:nvPr>
        </p:nvSpPr>
        <p:spPr>
          <a:xfrm>
            <a:off x="581194" y="2926052"/>
            <a:ext cx="5393100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body" idx="3"/>
          </p:nvPr>
        </p:nvSpPr>
        <p:spPr>
          <a:xfrm>
            <a:off x="6523735" y="2250892"/>
            <a:ext cx="5087073" cy="553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24"/>
              <a:buNone/>
              <a:defRPr sz="2200" b="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body" idx="4"/>
          </p:nvPr>
        </p:nvSpPr>
        <p:spPr>
          <a:xfrm>
            <a:off x="6217709" y="2926052"/>
            <a:ext cx="5393100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ş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1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İçerik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2"/>
          <p:cNvSpPr/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32"/>
          <p:cNvSpPr txBox="1"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9F8A"/>
              </a:buClr>
              <a:buSzPts val="2000"/>
              <a:buFont typeface="Gill Sans"/>
              <a:buNone/>
              <a:defRPr sz="2000" b="0">
                <a:solidFill>
                  <a:srgbClr val="539F8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2"/>
          <p:cNvSpPr txBox="1">
            <a:spLocks noGrp="1"/>
          </p:cNvSpPr>
          <p:nvPr>
            <p:ph type="body" idx="1"/>
          </p:nvPr>
        </p:nvSpPr>
        <p:spPr>
          <a:xfrm>
            <a:off x="447816" y="601200"/>
            <a:ext cx="11292840" cy="42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544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marL="1371600" lvl="2" indent="-32207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marL="1828800" lvl="3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marL="2286000" lvl="4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marL="2743200" lvl="5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marL="3200400" lvl="6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marL="3657600" lvl="7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marL="4114800" lvl="8" indent="-310388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32"/>
          <p:cNvSpPr txBox="1">
            <a:spLocks noGrp="1"/>
          </p:cNvSpPr>
          <p:nvPr>
            <p:ph type="body" idx="2"/>
          </p:nvPr>
        </p:nvSpPr>
        <p:spPr>
          <a:xfrm>
            <a:off x="5740823" y="5262296"/>
            <a:ext cx="5869987" cy="68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012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39F8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39F8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Resim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3"/>
          <p:cNvSpPr txBox="1"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ill Sans"/>
              <a:buNone/>
              <a:defRPr sz="2400" b="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3"/>
          <p:cNvSpPr>
            <a:spLocks noGrp="1"/>
          </p:cNvSpPr>
          <p:nvPr>
            <p:ph type="pic" idx="2"/>
          </p:nvPr>
        </p:nvSpPr>
        <p:spPr>
          <a:xfrm>
            <a:off x="447817" y="599725"/>
            <a:ext cx="11290859" cy="355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body" idx="1"/>
          </p:nvPr>
        </p:nvSpPr>
        <p:spPr>
          <a:xfrm>
            <a:off x="581192" y="5260127"/>
            <a:ext cx="11029617" cy="59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104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3375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2207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1038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9870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9870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9870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870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870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98703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" name="Google Shape;8;p24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" name="Google Shape;9;p24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" name="Google Shape;10;p24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11" name="Google Shape;11;p24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4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4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7" name="Google Shape;97;p1"/>
          <p:cNvSpPr txBox="1">
            <a:spLocks noGrp="1"/>
          </p:cNvSpPr>
          <p:nvPr>
            <p:ph type="ctrTitle"/>
          </p:nvPr>
        </p:nvSpPr>
        <p:spPr>
          <a:xfrm>
            <a:off x="4296721" y="742463"/>
            <a:ext cx="7295507" cy="370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Gill Sans"/>
              <a:buNone/>
            </a:pPr>
            <a:r>
              <a:rPr lang="tr-TR" sz="4800"/>
              <a:t>SAMSUN ÜNİVERSİTESİ TEMEL HAZIRLIK BİRİMİ </a:t>
            </a:r>
            <a:endParaRPr/>
          </a:p>
        </p:txBody>
      </p:sp>
      <p:sp>
        <p:nvSpPr>
          <p:cNvPr id="98" name="Google Shape;98;p1"/>
          <p:cNvSpPr txBox="1">
            <a:spLocks noGrp="1"/>
          </p:cNvSpPr>
          <p:nvPr>
            <p:ph type="subTitle" idx="1"/>
          </p:nvPr>
        </p:nvSpPr>
        <p:spPr>
          <a:xfrm>
            <a:off x="4972791" y="2149022"/>
            <a:ext cx="5934967" cy="370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44"/>
              <a:buNone/>
            </a:pPr>
            <a:r>
              <a:rPr lang="tr-TR" sz="3200" b="1"/>
              <a:t>ORYANTASYON PROGRAMI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44"/>
              <a:buNone/>
            </a:pPr>
            <a:r>
              <a:rPr lang="tr-TR" sz="3200" b="1"/>
              <a:t>SUNUMU</a:t>
            </a:r>
            <a:endParaRPr/>
          </a:p>
        </p:txBody>
      </p:sp>
      <p:sp>
        <p:nvSpPr>
          <p:cNvPr id="99" name="Google Shape;99;p1"/>
          <p:cNvSpPr/>
          <p:nvPr/>
        </p:nvSpPr>
        <p:spPr>
          <a:xfrm>
            <a:off x="446534" y="453642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/>
          <p:nvPr/>
        </p:nvSpPr>
        <p:spPr>
          <a:xfrm rot="5400000" flipH="1">
            <a:off x="2209064" y="3329711"/>
            <a:ext cx="3703320" cy="587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446534" y="5878019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"/>
          <p:cNvPicPr preferRelativeResize="0"/>
          <p:nvPr/>
        </p:nvPicPr>
        <p:blipFill rotWithShape="1">
          <a:blip r:embed="rId3">
            <a:alphaModFix/>
          </a:blip>
          <a:srcRect r="72383"/>
          <a:stretch/>
        </p:blipFill>
        <p:spPr>
          <a:xfrm>
            <a:off x="902150" y="2414614"/>
            <a:ext cx="1987220" cy="1835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3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tr-TR"/>
              <a:t>DEVAM/DEVAMSIZLIK DURUMU</a:t>
            </a:r>
            <a:endParaRPr/>
          </a:p>
        </p:txBody>
      </p:sp>
      <p:sp>
        <p:nvSpPr>
          <p:cNvPr id="191" name="Google Shape;191;p43"/>
          <p:cNvSpPr txBox="1">
            <a:spLocks noGrp="1"/>
          </p:cNvSpPr>
          <p:nvPr>
            <p:ph type="body" idx="1"/>
          </p:nvPr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3375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</a:pPr>
            <a:r>
              <a:rPr lang="tr-TR"/>
              <a:t>Samsun Üniversitesi Yabancı Diller Eğitim-Öğretim Koordinatörlüğü Yönergesinin 9'uncu maddesi uyarınca:</a:t>
            </a:r>
            <a:endParaRPr/>
          </a:p>
          <a:p>
            <a:pPr marL="123444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/>
          </a:p>
          <a:p>
            <a:pPr marL="123444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r>
              <a:rPr lang="tr-TR" i="1"/>
              <a:t>Hazırlık Sınıfında derslere devam zorunludur. Öğrenciler bulundukları sınıfın derslerine </a:t>
            </a:r>
            <a:r>
              <a:rPr lang="tr-TR" i="1">
                <a:solidFill>
                  <a:srgbClr val="FF0000"/>
                </a:solidFill>
              </a:rPr>
              <a:t>%85 oranda </a:t>
            </a:r>
            <a:r>
              <a:rPr lang="tr-TR" i="1"/>
              <a:t>devam etmekle yükümlüdür. Bu sınırı aşan öğrenciler aşan öğrenciler programa devam hakkını kaybeder. </a:t>
            </a:r>
            <a:endParaRPr i="1"/>
          </a:p>
          <a:p>
            <a:pPr marL="123444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/>
          </a:p>
          <a:p>
            <a:pPr marL="457200" lvl="0" indent="-33375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</a:pPr>
            <a:r>
              <a:rPr lang="tr-TR"/>
              <a:t>Derslere devam, öğretim elemanları tarafından her ders saatinde yapılan yoklamalarla denetlenir ve öğretim elemanı tarafından haftalık olarak Öğrenci Bilgi Sistemi (OBS)’nde ilan edilir. </a:t>
            </a:r>
            <a:endParaRPr/>
          </a:p>
          <a:p>
            <a:pPr marL="123444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/>
          </a:p>
          <a:p>
            <a:pPr marL="457200" lvl="0" indent="-33375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</a:pPr>
            <a:r>
              <a:rPr lang="tr-TR"/>
              <a:t>Her öğrenci kendi devamsızlık kaydını tutmak ve OBS’den kontrol etmekle yükümlüdür. </a:t>
            </a:r>
            <a:endParaRPr/>
          </a:p>
          <a:p>
            <a:pPr marL="123444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4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tr-TR"/>
              <a:t>KAYNAK TEMİNİ DİKKAT EDİLECEKLER</a:t>
            </a:r>
            <a:endParaRPr/>
          </a:p>
        </p:txBody>
      </p:sp>
      <p:sp>
        <p:nvSpPr>
          <p:cNvPr id="197" name="Google Shape;197;p44"/>
          <p:cNvSpPr txBox="1">
            <a:spLocks noGrp="1"/>
          </p:cNvSpPr>
          <p:nvPr>
            <p:ph type="body" idx="1"/>
          </p:nvPr>
        </p:nvSpPr>
        <p:spPr>
          <a:xfrm>
            <a:off x="581192" y="1907178"/>
            <a:ext cx="11029615" cy="3951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3375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</a:pPr>
            <a:r>
              <a:rPr lang="tr-TR"/>
              <a:t>Orijinal Kitap</a:t>
            </a:r>
            <a:endParaRPr/>
          </a:p>
          <a:p>
            <a:pPr marL="457200" lvl="0" indent="-33375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</a:pPr>
            <a:r>
              <a:rPr lang="tr-TR"/>
              <a:t>E book ve hardcopy şeklinde ellerinde bulunması</a:t>
            </a:r>
            <a:endParaRPr/>
          </a:p>
          <a:p>
            <a:pPr marL="457200" lvl="0" indent="-33375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</a:pPr>
            <a:r>
              <a:rPr lang="tr-TR"/>
              <a:t>Online Practice kod olması</a:t>
            </a:r>
            <a:endParaRPr/>
          </a:p>
          <a:p>
            <a:pPr marL="457200" lvl="0" indent="-33375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</a:pPr>
            <a:r>
              <a:rPr lang="tr-TR"/>
              <a:t>Online hikaye kitap eklenmesi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/>
          </a:p>
          <a:p>
            <a:pPr marL="123444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/>
          </a:p>
          <a:p>
            <a:pPr marL="123444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69192" y="100208"/>
            <a:ext cx="11029616" cy="1052187"/>
          </a:xfrm>
        </p:spPr>
        <p:txBody>
          <a:bodyPr/>
          <a:lstStyle/>
          <a:p>
            <a:r>
              <a:rPr lang="tr-TR" dirty="0" smtClean="0"/>
              <a:t>SINIFLAR (Class 1)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4053"/>
            <a:ext cx="606742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4228253"/>
            <a:ext cx="58674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554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38129"/>
          </a:xfrm>
        </p:spPr>
        <p:txBody>
          <a:bodyPr/>
          <a:lstStyle/>
          <a:p>
            <a:r>
              <a:rPr lang="tr-TR" dirty="0" smtClean="0"/>
              <a:t>SINIFLAR (Class 2)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804727"/>
            <a:ext cx="615315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882" y="3686502"/>
            <a:ext cx="57626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744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88441"/>
          </a:xfrm>
        </p:spPr>
        <p:txBody>
          <a:bodyPr/>
          <a:lstStyle/>
          <a:p>
            <a:r>
              <a:rPr lang="tr-TR" dirty="0" smtClean="0"/>
              <a:t>Sınıflar (Class 3)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62386"/>
            <a:ext cx="57912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48236"/>
            <a:ext cx="57245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546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88441"/>
          </a:xfrm>
        </p:spPr>
        <p:txBody>
          <a:bodyPr/>
          <a:lstStyle/>
          <a:p>
            <a:r>
              <a:rPr lang="tr-TR" dirty="0" smtClean="0"/>
              <a:t>SINIFLAR (Class 4)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760103"/>
            <a:ext cx="589597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932" y="3122569"/>
            <a:ext cx="57245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234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62973"/>
          </a:xfrm>
        </p:spPr>
        <p:txBody>
          <a:bodyPr/>
          <a:lstStyle/>
          <a:p>
            <a:r>
              <a:rPr lang="tr-TR" dirty="0" smtClean="0"/>
              <a:t>Ders Programları (Class 1)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82" y="1215025"/>
            <a:ext cx="7839951" cy="534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202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00759"/>
          </a:xfrm>
        </p:spPr>
        <p:txBody>
          <a:bodyPr/>
          <a:lstStyle/>
          <a:p>
            <a:r>
              <a:rPr lang="tr-TR" dirty="0" smtClean="0"/>
              <a:t>Ders Programları (Class 2)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81" y="1338056"/>
            <a:ext cx="7511399" cy="507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342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12869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Ders Programları (Class 3)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24" y="1189973"/>
            <a:ext cx="8351469" cy="567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48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00551"/>
          </a:xfrm>
        </p:spPr>
        <p:txBody>
          <a:bodyPr/>
          <a:lstStyle/>
          <a:p>
            <a:r>
              <a:rPr lang="tr-TR" dirty="0" smtClean="0"/>
              <a:t>Ders Programları (Class 4)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09" y="1170251"/>
            <a:ext cx="8497539" cy="555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476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tr-TR"/>
              <a:t>Sunum İçeriği</a:t>
            </a:r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body" idx="1"/>
          </p:nvPr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3375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</a:pPr>
            <a:r>
              <a:rPr lang="tr-TR"/>
              <a:t>Hazırlık Koordinatörü Konuşması</a:t>
            </a:r>
            <a:endParaRPr/>
          </a:p>
          <a:p>
            <a:pPr marL="457200" lvl="0" indent="-33375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</a:pPr>
            <a:r>
              <a:rPr lang="tr-TR"/>
              <a:t>İletişim Kanalları</a:t>
            </a:r>
            <a:endParaRPr/>
          </a:p>
          <a:p>
            <a:pPr marL="457200" lvl="0" indent="-33375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</a:pPr>
            <a:r>
              <a:rPr lang="tr-TR"/>
              <a:t>Haber ve Duyuruların Takibi</a:t>
            </a:r>
            <a:endParaRPr/>
          </a:p>
          <a:p>
            <a:pPr marL="457200" lvl="0" indent="-33375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</a:pPr>
            <a:r>
              <a:rPr lang="tr-TR"/>
              <a:t>Kaynaklar</a:t>
            </a:r>
            <a:endParaRPr/>
          </a:p>
          <a:p>
            <a:pPr marL="457200" lvl="0" indent="-33375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</a:pPr>
            <a:r>
              <a:rPr lang="tr-TR"/>
              <a:t>Seviye Sınıfları </a:t>
            </a:r>
            <a:endParaRPr/>
          </a:p>
          <a:p>
            <a:pPr marL="457200" lvl="0" indent="-33375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</a:pPr>
            <a:r>
              <a:rPr lang="tr-TR"/>
              <a:t>Class 1 (A1/A2) ve Class 2 (A1/A2) Güz ve Bahar Dönemi Dersler, Dağılımları ve Ders Materyalleri</a:t>
            </a:r>
            <a:endParaRPr/>
          </a:p>
          <a:p>
            <a:pPr marL="457200" lvl="0" indent="-33375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</a:pPr>
            <a:r>
              <a:rPr lang="tr-TR"/>
              <a:t>Class 3 (A2) Güz ve Bahar Dönemi Güz ve Bahar Dönemi Dersler, Dağılımları ve Ders Materyalleri</a:t>
            </a:r>
            <a:endParaRPr/>
          </a:p>
          <a:p>
            <a:pPr marL="457200" lvl="0" indent="-33375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</a:pPr>
            <a:r>
              <a:rPr lang="tr-TR"/>
              <a:t>Class 4 (B1/B1+) Güz ve Bahar Dönemi Güz ve Bahar Dönemi Dersler, Dağılımları ve Ders Materyalleri</a:t>
            </a:r>
            <a:endParaRPr/>
          </a:p>
          <a:p>
            <a:pPr marL="457200" lvl="0" indent="-33375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</a:pPr>
            <a:r>
              <a:rPr lang="tr-TR"/>
              <a:t>Ölçme ve Değerlendirme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5"/>
          <p:cNvSpPr txBox="1"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800"/>
              <a:buNone/>
            </a:pPr>
            <a:r>
              <a:rPr lang="tr-TR">
                <a:latin typeface="Times New Roman"/>
                <a:ea typeface="Times New Roman"/>
                <a:cs typeface="Times New Roman"/>
                <a:sym typeface="Times New Roman"/>
              </a:rPr>
              <a:t>Class 1 (A1/A2) ve Class 2 (A1/A2) </a:t>
            </a:r>
            <a:r>
              <a:rPr lang="tr-TR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tr-TR">
                <a:latin typeface="Calibri"/>
                <a:ea typeface="Calibri"/>
                <a:cs typeface="Calibri"/>
                <a:sym typeface="Calibri"/>
              </a:rPr>
            </a:br>
            <a:r>
              <a:rPr lang="tr-TR">
                <a:latin typeface="Times New Roman"/>
                <a:ea typeface="Times New Roman"/>
                <a:cs typeface="Times New Roman"/>
                <a:sym typeface="Times New Roman"/>
              </a:rPr>
              <a:t>Güz ve Bahar Dönemi Dersler, Dağılımları ve Ders Materyalleri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9" name="Google Shape;209;p45"/>
          <p:cNvGraphicFramePr/>
          <p:nvPr/>
        </p:nvGraphicFramePr>
        <p:xfrm>
          <a:off x="575894" y="2231484"/>
          <a:ext cx="11029625" cy="4640326"/>
        </p:xfrm>
        <a:graphic>
          <a:graphicData uri="http://schemas.openxmlformats.org/drawingml/2006/table">
            <a:tbl>
              <a:tblPr firstRow="1" firstCol="1" bandRow="1">
                <a:noFill/>
                <a:tableStyleId>{2E949AD8-333A-4208-8D47-82DBEC6C033A}</a:tableStyleId>
              </a:tblPr>
              <a:tblGrid>
                <a:gridCol w="4286000"/>
                <a:gridCol w="1992700"/>
                <a:gridCol w="4750925"/>
              </a:tblGrid>
              <a:tr h="15690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GÜZ DÖNEMİ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525" marR="56525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56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Ders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525" marR="565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Dağılım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525" marR="565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Ders Materyalleri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525" marR="56525" marT="0" marB="0"/>
                </a:tc>
              </a:tr>
              <a:tr h="96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Main Course 101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(Temel İngilizce 101)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525" marR="565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14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525" marR="565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New English File Elementary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New English File Pre-intermediate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(Oxford Yayınevi)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525" marR="56525" marT="0" marB="0"/>
                </a:tc>
              </a:tr>
              <a:tr h="96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Reading and Writing Skills 101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(Okuma ve Yazma Becerileri 101)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525" marR="565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4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525" marR="565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Q Skills for Success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Reading and Writing 1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(Oxford Yayınevi)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525" marR="56525" marT="0" marB="0"/>
                </a:tc>
              </a:tr>
              <a:tr h="96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Listening and Speaking Skills 101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(Dinleme ve Konuşma Becerileri 101)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525" marR="565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4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525" marR="565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Q Skills for Success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Listening and Speaking 1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(Oxford Yayınevi)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525" marR="56525" marT="0" marB="0"/>
                </a:tc>
              </a:tr>
              <a:tr h="424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Use of English 101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(Dilin Kullanımı 101)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525" marR="565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2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525" marR="565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Essential Grammar in Use Elementary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(Cambridge Yayınevi)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525" marR="56525" marT="0" marB="0"/>
                </a:tc>
              </a:tr>
              <a:tr h="156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525" marR="565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Toplam: 24 saat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525" marR="565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 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525" marR="56525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6"/>
          <p:cNvSpPr txBox="1"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tr-TR">
                <a:latin typeface="Times New Roman"/>
                <a:ea typeface="Times New Roman"/>
                <a:cs typeface="Times New Roman"/>
                <a:sym typeface="Times New Roman"/>
              </a:rPr>
              <a:t>Class 1 (A1/A2) ve Class 2 (A1/A2) </a:t>
            </a:r>
            <a:r>
              <a:rPr lang="tr-TR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tr-TR">
                <a:latin typeface="Calibri"/>
                <a:ea typeface="Calibri"/>
                <a:cs typeface="Calibri"/>
                <a:sym typeface="Calibri"/>
              </a:rPr>
            </a:br>
            <a:r>
              <a:rPr lang="tr-TR">
                <a:latin typeface="Times New Roman"/>
                <a:ea typeface="Times New Roman"/>
                <a:cs typeface="Times New Roman"/>
                <a:sym typeface="Times New Roman"/>
              </a:rPr>
              <a:t>Güz ve Bahar Dönemi Dersler, Dağılımları ve Ders Materyalleri</a:t>
            </a:r>
            <a:endParaRPr/>
          </a:p>
        </p:txBody>
      </p:sp>
      <p:graphicFrame>
        <p:nvGraphicFramePr>
          <p:cNvPr id="215" name="Google Shape;215;p46"/>
          <p:cNvGraphicFramePr/>
          <p:nvPr/>
        </p:nvGraphicFramePr>
        <p:xfrm>
          <a:off x="575894" y="2235930"/>
          <a:ext cx="11142500" cy="4114547"/>
        </p:xfrm>
        <a:graphic>
          <a:graphicData uri="http://schemas.openxmlformats.org/drawingml/2006/table">
            <a:tbl>
              <a:tblPr firstRow="1" firstCol="1" bandRow="1">
                <a:noFill/>
                <a:tableStyleId>{2E949AD8-333A-4208-8D47-82DBEC6C033A}</a:tableStyleId>
              </a:tblPr>
              <a:tblGrid>
                <a:gridCol w="4329850"/>
                <a:gridCol w="2268700"/>
                <a:gridCol w="4543950"/>
              </a:tblGrid>
              <a:tr h="164875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BAHAR DÖNEMİ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64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Ders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Dağılım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 u="none" strike="noStrike" cap="none"/>
                        <a:t>Ders Materyalleri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</a:tr>
              <a:tr h="691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Main Course 102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(Temel İngilizce 102)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10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 u="none" strike="noStrike" cap="none"/>
                        <a:t>New English File Intermediate</a:t>
                      </a:r>
                      <a:endParaRPr sz="10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 u="none" strike="noStrike" cap="none"/>
                        <a:t>(Oxford Yayınevi)</a:t>
                      </a:r>
                      <a:endParaRPr sz="10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 u="none" strike="noStrike" cap="none"/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</a:tr>
              <a:tr h="954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Reading and Writing Skills 102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(Okuma ve Yazma Becerileri 102)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6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 u="none" strike="noStrike" cap="none"/>
                        <a:t>Q Skills for Success</a:t>
                      </a:r>
                      <a:endParaRPr sz="10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 u="none" strike="noStrike" cap="none"/>
                        <a:t>Reading and Writing 2</a:t>
                      </a:r>
                      <a:endParaRPr sz="10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 u="none" strike="noStrike" cap="none"/>
                        <a:t>(Oxford Yayınevi)</a:t>
                      </a:r>
                      <a:endParaRPr sz="10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 u="none" strike="noStrike" cap="none"/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</a:tr>
              <a:tr h="954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Listening and Speaking Skills 102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(Dinleme ve Konuşma Becerileri 102)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6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 u="none" strike="noStrike" cap="none"/>
                        <a:t>Q Skills for Success</a:t>
                      </a:r>
                      <a:endParaRPr sz="10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 u="none" strike="noStrike" cap="none"/>
                        <a:t>Listening and Speaking 2</a:t>
                      </a:r>
                      <a:endParaRPr sz="10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 u="none" strike="noStrike" cap="none"/>
                        <a:t>(Oxford Yayınevi)</a:t>
                      </a:r>
                      <a:endParaRPr sz="10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 u="none" strike="noStrike" cap="none"/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</a:tr>
              <a:tr h="428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Use of English 102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(Dilin Kullanımı 102)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2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 u="none" strike="noStrike" cap="none"/>
                        <a:t>Lecture Ready 1</a:t>
                      </a:r>
                      <a:endParaRPr sz="10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 u="none" strike="noStrike" cap="none"/>
                        <a:t>(Oxford Yayınevi)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</a:tr>
              <a:tr h="164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Toplam: 24 saat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100" u="none" strike="noStrike" cap="none"/>
                        <a:t> 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7"/>
          <p:cNvSpPr txBox="1"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tr-TR">
                <a:latin typeface="Times New Roman"/>
                <a:ea typeface="Times New Roman"/>
                <a:cs typeface="Times New Roman"/>
                <a:sym typeface="Times New Roman"/>
              </a:rPr>
              <a:t>Class 3 (A2) </a:t>
            </a:r>
            <a:r>
              <a:rPr lang="tr-TR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tr-TR">
                <a:latin typeface="Calibri"/>
                <a:ea typeface="Calibri"/>
                <a:cs typeface="Calibri"/>
                <a:sym typeface="Calibri"/>
              </a:rPr>
            </a:br>
            <a:r>
              <a:rPr lang="tr-TR">
                <a:latin typeface="Times New Roman"/>
                <a:ea typeface="Times New Roman"/>
                <a:cs typeface="Times New Roman"/>
                <a:sym typeface="Times New Roman"/>
              </a:rPr>
              <a:t>Güz ve Bahar Dönemi Dersler, Dağılımları ve Ders Materyalleri</a:t>
            </a:r>
            <a:endParaRPr/>
          </a:p>
        </p:txBody>
      </p:sp>
      <p:graphicFrame>
        <p:nvGraphicFramePr>
          <p:cNvPr id="221" name="Google Shape;221;p47"/>
          <p:cNvGraphicFramePr/>
          <p:nvPr/>
        </p:nvGraphicFramePr>
        <p:xfrm>
          <a:off x="575893" y="2235930"/>
          <a:ext cx="11029625" cy="4640326"/>
        </p:xfrm>
        <a:graphic>
          <a:graphicData uri="http://schemas.openxmlformats.org/drawingml/2006/table">
            <a:tbl>
              <a:tblPr firstRow="1" firstCol="1" bandRow="1">
                <a:noFill/>
                <a:tableStyleId>{2E949AD8-333A-4208-8D47-82DBEC6C033A}</a:tableStyleId>
              </a:tblPr>
              <a:tblGrid>
                <a:gridCol w="4286000"/>
                <a:gridCol w="1992700"/>
                <a:gridCol w="4750925"/>
              </a:tblGrid>
              <a:tr h="164875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GÜZ DÖNEMİ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64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Ders 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Dağılım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Ders Materyalleri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</a:tr>
              <a:tr h="691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Main Course 201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(Temel İngilizce 201)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12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New English File Pre-intermediate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(Oxford Yayınevi)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</a:tr>
              <a:tr h="954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Reading and Writing Skills 201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(Okuma ve Yazma Becerileri 201)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4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Q Skills for Success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Reading and Writing 1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(Oxford Yayınevi)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</a:tr>
              <a:tr h="954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Listening and Speaking Skills 201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(Dinleme ve Konuşma Becerileri 201)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4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Q Skills for Success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Listening and Speaking 1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(Oxford Yayınevi)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</a:tr>
              <a:tr h="428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Use of English 201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(Dilin Kullanımı 201)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4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Essential Grammar in Use Elementary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(Cambridge Yayınevi)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</a:tr>
              <a:tr h="164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Toplam: 24 saat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8"/>
          <p:cNvSpPr txBox="1"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tr-TR">
                <a:latin typeface="Times New Roman"/>
                <a:ea typeface="Times New Roman"/>
                <a:cs typeface="Times New Roman"/>
                <a:sym typeface="Times New Roman"/>
              </a:rPr>
              <a:t>Class 3 (A2) </a:t>
            </a:r>
            <a:r>
              <a:rPr lang="tr-TR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tr-TR">
                <a:latin typeface="Calibri"/>
                <a:ea typeface="Calibri"/>
                <a:cs typeface="Calibri"/>
                <a:sym typeface="Calibri"/>
              </a:rPr>
            </a:br>
            <a:r>
              <a:rPr lang="tr-TR">
                <a:latin typeface="Times New Roman"/>
                <a:ea typeface="Times New Roman"/>
                <a:cs typeface="Times New Roman"/>
                <a:sym typeface="Times New Roman"/>
              </a:rPr>
              <a:t>Güz ve Bahar Dönemi Dersler, Dağılımları ve Ders Materyalleri</a:t>
            </a:r>
            <a:endParaRPr/>
          </a:p>
        </p:txBody>
      </p:sp>
      <p:graphicFrame>
        <p:nvGraphicFramePr>
          <p:cNvPr id="227" name="Google Shape;227;p48"/>
          <p:cNvGraphicFramePr/>
          <p:nvPr/>
        </p:nvGraphicFramePr>
        <p:xfrm>
          <a:off x="575894" y="2235931"/>
          <a:ext cx="11029625" cy="4045712"/>
        </p:xfrm>
        <a:graphic>
          <a:graphicData uri="http://schemas.openxmlformats.org/drawingml/2006/table">
            <a:tbl>
              <a:tblPr firstRow="1" firstCol="1" bandRow="1">
                <a:noFill/>
                <a:tableStyleId>{2E949AD8-333A-4208-8D47-82DBEC6C033A}</a:tableStyleId>
              </a:tblPr>
              <a:tblGrid>
                <a:gridCol w="4286000"/>
                <a:gridCol w="2245725"/>
                <a:gridCol w="4497900"/>
              </a:tblGrid>
              <a:tr h="169625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BAHAR DÖNEMİ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69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Ders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Dağılım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Ders Materyalleri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</a:tr>
              <a:tr h="72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Main Course 202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(Temel İngilizce 202)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10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New English File Intermediate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(Oxford Yayınevi)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</a:tr>
              <a:tr h="1007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Reading and Writing Skills 202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(Okuma ve Yazma Becerileri 202)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6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Q Skills for Success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Reading and Writing 2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(Oxford Yayınevi)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</a:tr>
              <a:tr h="1007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Listening and Speaking Skills 202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(Dinleme ve Konuşma Becerileri 202)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6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Q Skills for Success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Listening and Speaking 2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(Oxford Yayınevi)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</a:tr>
              <a:tr h="448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Use of English 202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(Dilin Kullanımı 202)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2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Lecture Ready 1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(Oxford Yayınevi)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</a:tr>
              <a:tr h="169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Toplam: 24 saat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9"/>
          <p:cNvSpPr txBox="1"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tr-TR">
                <a:latin typeface="Times New Roman"/>
                <a:ea typeface="Times New Roman"/>
                <a:cs typeface="Times New Roman"/>
                <a:sym typeface="Times New Roman"/>
              </a:rPr>
              <a:t>Class 4 (B1/B1+) </a:t>
            </a:r>
            <a:r>
              <a:rPr lang="tr-TR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tr-TR">
                <a:latin typeface="Calibri"/>
                <a:ea typeface="Calibri"/>
                <a:cs typeface="Calibri"/>
                <a:sym typeface="Calibri"/>
              </a:rPr>
            </a:br>
            <a:r>
              <a:rPr lang="tr-TR">
                <a:latin typeface="Times New Roman"/>
                <a:ea typeface="Times New Roman"/>
                <a:cs typeface="Times New Roman"/>
                <a:sym typeface="Times New Roman"/>
              </a:rPr>
              <a:t>Güz Dönemi Dersler, Dağılımları ve Ders Materyalleri</a:t>
            </a:r>
            <a:endParaRPr/>
          </a:p>
        </p:txBody>
      </p:sp>
      <p:graphicFrame>
        <p:nvGraphicFramePr>
          <p:cNvPr id="233" name="Google Shape;233;p49"/>
          <p:cNvGraphicFramePr/>
          <p:nvPr/>
        </p:nvGraphicFramePr>
        <p:xfrm>
          <a:off x="477419" y="2404637"/>
          <a:ext cx="11156575" cy="4343019"/>
        </p:xfrm>
        <a:graphic>
          <a:graphicData uri="http://schemas.openxmlformats.org/drawingml/2006/table">
            <a:tbl>
              <a:tblPr firstRow="1" firstCol="1" bandRow="1">
                <a:noFill/>
                <a:tableStyleId>{2E949AD8-333A-4208-8D47-82DBEC6C033A}</a:tableStyleId>
              </a:tblPr>
              <a:tblGrid>
                <a:gridCol w="4922175"/>
                <a:gridCol w="1168275"/>
                <a:gridCol w="5066125"/>
              </a:tblGrid>
              <a:tr h="164875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GÜZ DÖNEMİ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64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Ders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Dağılım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Ders Materyalleri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</a:tr>
              <a:tr h="691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Main Course 301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(Temel İngilizce 301)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10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New English File Intermediate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(Oxford Yayınevi)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</a:tr>
              <a:tr h="954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Reading and Writing Skills 301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(Okuma ve Yazma Becerileri 301)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6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Q Skills for Success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Reading and Writing 2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(Oxford Yayınevi)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</a:tr>
              <a:tr h="954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Listening and Speaking Skills 301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(Dinleme ve Konuşma Becerileri 301)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6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Q Skills for Success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Listening and Speaking 2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(Oxford Yayınevi)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60750" marR="60750" marT="0" marB="0"/>
                </a:tc>
              </a:tr>
              <a:tr h="428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Use of English 301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(Dilin Kullanımı 301)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2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Lecture Ready 1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(Oxford Yayınevi)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</a:tr>
              <a:tr h="164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Toplam: 24 saat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750" marR="6075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0"/>
          <p:cNvSpPr txBox="1"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tr-TR"/>
              <a:t>Zoom Ders Takibi</a:t>
            </a:r>
            <a:endParaRPr/>
          </a:p>
        </p:txBody>
      </p:sp>
      <p:graphicFrame>
        <p:nvGraphicFramePr>
          <p:cNvPr id="239" name="Google Shape;239;p50"/>
          <p:cNvGraphicFramePr/>
          <p:nvPr>
            <p:extLst>
              <p:ext uri="{D42A27DB-BD31-4B8C-83A1-F6EECF244321}">
                <p14:modId xmlns:p14="http://schemas.microsoft.com/office/powerpoint/2010/main" val="1977793663"/>
              </p:ext>
            </p:extLst>
          </p:nvPr>
        </p:nvGraphicFramePr>
        <p:xfrm>
          <a:off x="575894" y="2177019"/>
          <a:ext cx="11029600" cy="4044002"/>
        </p:xfrm>
        <a:graphic>
          <a:graphicData uri="http://schemas.openxmlformats.org/drawingml/2006/table">
            <a:tbl>
              <a:tblPr>
                <a:noFill/>
                <a:tableStyleId>{089AF785-67C7-4E3E-A066-5634F5FCE828}</a:tableStyleId>
              </a:tblPr>
              <a:tblGrid>
                <a:gridCol w="5514800"/>
                <a:gridCol w="55148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4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Zoom Meeting ID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Öğr. Gör. Arzu Akkaya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630 047 7645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Öğr. Gör. Büşra İlgör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436 384 5921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Öğr. Gör. Ebru Çavuşoğlu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725 049 1791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Öğr. Gör. Hatice Delibaş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901 313 8309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4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Dr. </a:t>
                      </a:r>
                      <a:r>
                        <a:rPr lang="tr-TR" sz="240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Öğr</a:t>
                      </a:r>
                      <a:r>
                        <a:rPr lang="tr-TR" sz="24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 Gör. Kevser Ateş </a:t>
                      </a:r>
                      <a:r>
                        <a:rPr lang="tr-TR" sz="24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</a:t>
                      </a:r>
                      <a:r>
                        <a:rPr lang="tr-TR" sz="2400" u="none" strike="noStrike" cap="none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Böl.Baş</a:t>
                      </a:r>
                      <a:r>
                        <a:rPr lang="tr-TR" sz="24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.)</a:t>
                      </a:r>
                      <a:endParaRPr sz="2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4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tr-TR" sz="24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8854474341</a:t>
                      </a:r>
                      <a:endParaRPr sz="2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Öğr. Gör. Serap Özge Aygül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5937515891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Öğr. Gör. Tuğba Ünal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721 440 8317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5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Öğr. Gör. Ünal Süeroğlu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4793015281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Öğr. Gör. Zuhal Kardeşler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3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tr-TR" sz="220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529 857 </a:t>
                      </a:r>
                      <a:r>
                        <a:rPr lang="tr-TR" sz="2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97</a:t>
                      </a:r>
                      <a:r>
                        <a:rPr lang="tr-TR" sz="220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58</a:t>
                      </a:r>
                      <a:endParaRPr sz="3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1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tr-TR"/>
              <a:t>Ölçme ve Değerlendirme</a:t>
            </a:r>
            <a:endParaRPr/>
          </a:p>
        </p:txBody>
      </p:sp>
      <p:sp>
        <p:nvSpPr>
          <p:cNvPr id="245" name="Google Shape;245;p51"/>
          <p:cNvSpPr txBox="1">
            <a:spLocks noGrp="1"/>
          </p:cNvSpPr>
          <p:nvPr>
            <p:ph type="body" idx="1"/>
          </p:nvPr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3375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</a:pPr>
            <a:r>
              <a:rPr lang="tr-TR"/>
              <a:t>İngilizce Yeterlik Sınavı (İYS)</a:t>
            </a:r>
            <a:endParaRPr/>
          </a:p>
          <a:p>
            <a:pPr marL="123444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/>
          </a:p>
          <a:p>
            <a:pPr marL="123444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r>
              <a:rPr lang="tr-TR"/>
              <a:t>     Yılda üç kez düzenlenir:</a:t>
            </a:r>
            <a:endParaRPr/>
          </a:p>
          <a:p>
            <a:pPr marL="914400" lvl="1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</a:pPr>
            <a:r>
              <a:rPr lang="tr-TR"/>
              <a:t>İYS-1 : güz dönemi başında</a:t>
            </a:r>
            <a:endParaRPr/>
          </a:p>
          <a:p>
            <a:pPr marL="914400" lvl="1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</a:pPr>
            <a:r>
              <a:rPr lang="tr-TR"/>
              <a:t>İYS-2 : güz dönemi sonunda</a:t>
            </a:r>
            <a:endParaRPr/>
          </a:p>
          <a:p>
            <a:pPr marL="914400" lvl="1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</a:pPr>
            <a:r>
              <a:rPr lang="tr-TR"/>
              <a:t>İYS-3 : bahar dönemi sonunda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/>
          </a:p>
          <a:p>
            <a:pPr marL="457200" lvl="0" indent="-33375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</a:pPr>
            <a:r>
              <a:rPr lang="tr-TR"/>
              <a:t>Seviye Belirleme Sınavı (SBS) </a:t>
            </a:r>
            <a:endParaRPr/>
          </a:p>
          <a:p>
            <a:pPr marL="123444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/>
          </a:p>
          <a:p>
            <a:pPr marL="123444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r>
              <a:rPr lang="tr-TR"/>
              <a:t>Yılda bir kez Güz Dönemi başında düzenlenir. Gerekli hallerde İYS , SBS olarak değerlendirilebilir.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2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tr-TR"/>
              <a:t>Ölçme ve Değerlendirme</a:t>
            </a:r>
            <a:endParaRPr/>
          </a:p>
        </p:txBody>
      </p:sp>
      <p:sp>
        <p:nvSpPr>
          <p:cNvPr id="251" name="Google Shape;251;p52"/>
          <p:cNvSpPr txBox="1">
            <a:spLocks noGrp="1"/>
          </p:cNvSpPr>
          <p:nvPr>
            <p:ph type="body" idx="1"/>
          </p:nvPr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3375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</a:pPr>
            <a:r>
              <a:rPr lang="tr-TR"/>
              <a:t>Yıl-içi Sınavlar</a:t>
            </a:r>
            <a:endParaRPr/>
          </a:p>
          <a:p>
            <a:pPr marL="123444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/>
          </a:p>
        </p:txBody>
      </p:sp>
      <p:graphicFrame>
        <p:nvGraphicFramePr>
          <p:cNvPr id="252" name="Google Shape;252;p52"/>
          <p:cNvGraphicFramePr/>
          <p:nvPr/>
        </p:nvGraphicFramePr>
        <p:xfrm>
          <a:off x="1633862" y="2590465"/>
          <a:ext cx="8834525" cy="3056951"/>
        </p:xfrm>
        <a:graphic>
          <a:graphicData uri="http://schemas.openxmlformats.org/drawingml/2006/table">
            <a:tbl>
              <a:tblPr>
                <a:noFill/>
                <a:tableStyleId>{089AF785-67C7-4E3E-A066-5634F5FCE828}</a:tableStyleId>
              </a:tblPr>
              <a:tblGrid>
                <a:gridCol w="2208150"/>
                <a:gridCol w="2208150"/>
                <a:gridCol w="2349275"/>
                <a:gridCol w="2068950"/>
              </a:tblGrid>
              <a:tr h="454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Güz Dönemi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Bahar Dönemi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Ağırlık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54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Kısa sınavlar 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%10 + %10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54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Ara sınav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%25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54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Final sınavı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%35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54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Portfolyo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1dosya teslim 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dosya teslim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%15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54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Kanaat notu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Ders Yetkileri tarafından verilir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Ders yetkilileri tarafından verilir.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%5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53" name="Google Shape;253;p52"/>
          <p:cNvSpPr txBox="1"/>
          <p:nvPr/>
        </p:nvSpPr>
        <p:spPr>
          <a:xfrm>
            <a:off x="1201783" y="5995851"/>
            <a:ext cx="940525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NOT: </a:t>
            </a:r>
            <a:r>
              <a:rPr lang="tr-T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Gerekli değerlendirme kriter tabloları (rubrics) birim sorumluları tarafından sizlerle paylaşılacaktır.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3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/>
          </a:p>
        </p:txBody>
      </p:sp>
      <p:sp>
        <p:nvSpPr>
          <p:cNvPr id="259" name="Google Shape;259;p53"/>
          <p:cNvSpPr txBox="1">
            <a:spLocks noGrp="1"/>
          </p:cNvSpPr>
          <p:nvPr>
            <p:ph type="body" idx="1"/>
          </p:nvPr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23444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/>
          </a:p>
          <a:p>
            <a:pPr marL="123444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/>
          </a:p>
          <a:p>
            <a:pPr marL="123444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/>
          </a:p>
          <a:p>
            <a:pPr marL="123444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 sz="2800"/>
          </a:p>
          <a:p>
            <a:pPr marL="123444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r>
              <a:rPr lang="tr-TR" sz="2800"/>
              <a:t>Dersler yarın programda belirtiği gibi başlayacaktır. </a:t>
            </a:r>
            <a:endParaRPr/>
          </a:p>
          <a:p>
            <a:pPr marL="123444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 sz="2800"/>
          </a:p>
          <a:p>
            <a:pPr marL="123444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r>
              <a:rPr lang="tr-TR" sz="2800"/>
              <a:t>Sorularınızı yada aklınıza takılanları birim sorumlunuzla görüşebilirsiniz.</a:t>
            </a:r>
            <a:endParaRPr/>
          </a:p>
          <a:p>
            <a:pPr marL="123444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 sz="2800"/>
          </a:p>
          <a:p>
            <a:pPr marL="123444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r>
              <a:rPr lang="tr-TR" sz="2800"/>
              <a:t>TEŞEKKÜRLER.</a:t>
            </a:r>
            <a:endParaRPr/>
          </a:p>
          <a:p>
            <a:pPr marL="123444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/>
          </a:p>
          <a:p>
            <a:pPr marL="123444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/>
          </a:p>
          <a:p>
            <a:pPr marL="123444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/>
          </a:p>
          <a:p>
            <a:pPr marL="123444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/>
          </a:p>
          <a:p>
            <a:pPr marL="123444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/>
          </a:p>
          <a:p>
            <a:pPr marL="123444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/>
          </a:p>
          <a:p>
            <a:pPr marL="123444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/>
          </a:p>
          <a:p>
            <a:pPr marL="123444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/>
          </a:p>
          <a:p>
            <a:pPr marL="123444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6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tr-TR"/>
              <a:t>ÜNİVERSİTEMİZE HOŞGELDİNİZ!</a:t>
            </a:r>
            <a:endParaRPr/>
          </a:p>
        </p:txBody>
      </p:sp>
      <p:sp>
        <p:nvSpPr>
          <p:cNvPr id="114" name="Google Shape;114;p36"/>
          <p:cNvSpPr txBox="1">
            <a:spLocks noGrp="1"/>
          </p:cNvSpPr>
          <p:nvPr>
            <p:ph type="body" idx="1"/>
          </p:nvPr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23444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r>
              <a:rPr lang="tr-TR"/>
              <a:t>Bir yılınızı yabancı dil öğrenmeye ayırdınız. Bu süreci nasıl daha verimli kullanabilirsiniz?</a:t>
            </a:r>
            <a:endParaRPr/>
          </a:p>
          <a:p>
            <a:pPr marL="123444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/>
          </a:p>
          <a:p>
            <a:pPr marL="123444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/>
          </a:p>
          <a:p>
            <a:pPr marL="123444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/>
          </a:p>
          <a:p>
            <a:pPr marL="123444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/>
          </a:p>
          <a:p>
            <a:pPr marL="123444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/>
          </a:p>
          <a:p>
            <a:pPr marL="123444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/>
          </a:p>
          <a:p>
            <a:pPr marL="123444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/>
          </a:p>
          <a:p>
            <a:pPr marL="123444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/>
          </a:p>
          <a:p>
            <a:pPr marL="123444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/>
          </a:p>
          <a:p>
            <a:pPr marL="123444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/>
          </a:p>
          <a:p>
            <a:pPr marL="123444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/>
          </a:p>
        </p:txBody>
      </p:sp>
      <p:grpSp>
        <p:nvGrpSpPr>
          <p:cNvPr id="115" name="Google Shape;115;p36"/>
          <p:cNvGrpSpPr/>
          <p:nvPr/>
        </p:nvGrpSpPr>
        <p:grpSpPr>
          <a:xfrm>
            <a:off x="350974" y="3319395"/>
            <a:ext cx="11573557" cy="1218063"/>
            <a:chOff x="245" y="1866376"/>
            <a:chExt cx="11573557" cy="1218063"/>
          </a:xfrm>
        </p:grpSpPr>
        <p:sp>
          <p:nvSpPr>
            <p:cNvPr id="116" name="Google Shape;116;p36"/>
            <p:cNvSpPr/>
            <p:nvPr/>
          </p:nvSpPr>
          <p:spPr>
            <a:xfrm>
              <a:off x="245" y="1888971"/>
              <a:ext cx="1169837" cy="11698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6"/>
            <p:cNvSpPr txBox="1"/>
            <p:nvPr/>
          </p:nvSpPr>
          <p:spPr>
            <a:xfrm>
              <a:off x="171564" y="2060290"/>
              <a:ext cx="827199" cy="8271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MOTİVASYON</a:t>
              </a:r>
              <a:endPara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6"/>
            <p:cNvSpPr/>
            <p:nvPr/>
          </p:nvSpPr>
          <p:spPr>
            <a:xfrm>
              <a:off x="1265074" y="2134637"/>
              <a:ext cx="678506" cy="678506"/>
            </a:xfrm>
            <a:prstGeom prst="mathPlus">
              <a:avLst>
                <a:gd name="adj1" fmla="val 23520"/>
              </a:avLst>
            </a:prstGeom>
            <a:solidFill>
              <a:srgbClr val="ACB6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6"/>
            <p:cNvSpPr txBox="1"/>
            <p:nvPr/>
          </p:nvSpPr>
          <p:spPr>
            <a:xfrm>
              <a:off x="1355010" y="2394098"/>
              <a:ext cx="498634" cy="1595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6"/>
            <p:cNvSpPr/>
            <p:nvPr/>
          </p:nvSpPr>
          <p:spPr>
            <a:xfrm>
              <a:off x="2038571" y="1888971"/>
              <a:ext cx="1169837" cy="11698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6"/>
            <p:cNvSpPr txBox="1"/>
            <p:nvPr/>
          </p:nvSpPr>
          <p:spPr>
            <a:xfrm>
              <a:off x="2209890" y="2060290"/>
              <a:ext cx="827199" cy="8271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SİSTEMLİ ÇALIŞMA</a:t>
              </a:r>
              <a:endPara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36"/>
            <p:cNvSpPr/>
            <p:nvPr/>
          </p:nvSpPr>
          <p:spPr>
            <a:xfrm>
              <a:off x="3303400" y="2134637"/>
              <a:ext cx="678506" cy="678506"/>
            </a:xfrm>
            <a:prstGeom prst="mathPlus">
              <a:avLst>
                <a:gd name="adj1" fmla="val 23520"/>
              </a:avLst>
            </a:prstGeom>
            <a:solidFill>
              <a:srgbClr val="ACB6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6"/>
            <p:cNvSpPr txBox="1"/>
            <p:nvPr/>
          </p:nvSpPr>
          <p:spPr>
            <a:xfrm>
              <a:off x="3393336" y="2394098"/>
              <a:ext cx="498634" cy="1595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6"/>
            <p:cNvSpPr/>
            <p:nvPr/>
          </p:nvSpPr>
          <p:spPr>
            <a:xfrm>
              <a:off x="4053317" y="1914602"/>
              <a:ext cx="1169837" cy="11698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6"/>
            <p:cNvSpPr txBox="1"/>
            <p:nvPr/>
          </p:nvSpPr>
          <p:spPr>
            <a:xfrm>
              <a:off x="4224636" y="2085921"/>
              <a:ext cx="827199" cy="8271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DERS YETKİLİSİ İLE İLETİŞİM</a:t>
              </a:r>
              <a:endPara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36"/>
            <p:cNvSpPr/>
            <p:nvPr/>
          </p:nvSpPr>
          <p:spPr>
            <a:xfrm>
              <a:off x="5341725" y="2134637"/>
              <a:ext cx="678506" cy="678506"/>
            </a:xfrm>
            <a:prstGeom prst="mathPlus">
              <a:avLst>
                <a:gd name="adj1" fmla="val 23520"/>
              </a:avLst>
            </a:prstGeom>
            <a:solidFill>
              <a:srgbClr val="ACB6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6"/>
            <p:cNvSpPr txBox="1"/>
            <p:nvPr/>
          </p:nvSpPr>
          <p:spPr>
            <a:xfrm>
              <a:off x="5431661" y="2394098"/>
              <a:ext cx="498634" cy="1595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36"/>
            <p:cNvSpPr/>
            <p:nvPr/>
          </p:nvSpPr>
          <p:spPr>
            <a:xfrm>
              <a:off x="6115222" y="1866376"/>
              <a:ext cx="1381929" cy="12150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6"/>
            <p:cNvSpPr txBox="1"/>
            <p:nvPr/>
          </p:nvSpPr>
          <p:spPr>
            <a:xfrm>
              <a:off x="6317601" y="2044313"/>
              <a:ext cx="977171" cy="859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HEDEF DİLİN DERS DIŞINDA KULLANILMASI</a:t>
              </a:r>
              <a:endPara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6"/>
            <p:cNvSpPr/>
            <p:nvPr/>
          </p:nvSpPr>
          <p:spPr>
            <a:xfrm>
              <a:off x="7592142" y="2134637"/>
              <a:ext cx="678506" cy="678506"/>
            </a:xfrm>
            <a:prstGeom prst="mathPlus">
              <a:avLst>
                <a:gd name="adj1" fmla="val 23520"/>
              </a:avLst>
            </a:prstGeom>
            <a:solidFill>
              <a:srgbClr val="ACB6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6"/>
            <p:cNvSpPr txBox="1"/>
            <p:nvPr/>
          </p:nvSpPr>
          <p:spPr>
            <a:xfrm>
              <a:off x="7682078" y="2394098"/>
              <a:ext cx="498634" cy="1595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6"/>
            <p:cNvSpPr/>
            <p:nvPr/>
          </p:nvSpPr>
          <p:spPr>
            <a:xfrm>
              <a:off x="8365639" y="1888971"/>
              <a:ext cx="1169837" cy="11698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6"/>
            <p:cNvSpPr txBox="1"/>
            <p:nvPr/>
          </p:nvSpPr>
          <p:spPr>
            <a:xfrm>
              <a:off x="8536958" y="2060290"/>
              <a:ext cx="827199" cy="8271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ÖĞRENME SÜRECİNDE SORUMLULUK ALMA</a:t>
              </a:r>
              <a:endPara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36"/>
            <p:cNvSpPr/>
            <p:nvPr/>
          </p:nvSpPr>
          <p:spPr>
            <a:xfrm>
              <a:off x="9630468" y="2134637"/>
              <a:ext cx="678506" cy="678506"/>
            </a:xfrm>
            <a:prstGeom prst="mathEqual">
              <a:avLst>
                <a:gd name="adj1" fmla="val 23520"/>
                <a:gd name="adj2" fmla="val 11760"/>
              </a:avLst>
            </a:prstGeom>
            <a:solidFill>
              <a:srgbClr val="ACB6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6"/>
            <p:cNvSpPr txBox="1"/>
            <p:nvPr/>
          </p:nvSpPr>
          <p:spPr>
            <a:xfrm>
              <a:off x="9720404" y="2274409"/>
              <a:ext cx="498634" cy="3989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36"/>
            <p:cNvSpPr/>
            <p:nvPr/>
          </p:nvSpPr>
          <p:spPr>
            <a:xfrm>
              <a:off x="10403965" y="1888971"/>
              <a:ext cx="1169837" cy="11698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6"/>
            <p:cNvSpPr txBox="1"/>
            <p:nvPr/>
          </p:nvSpPr>
          <p:spPr>
            <a:xfrm>
              <a:off x="10575284" y="2060290"/>
              <a:ext cx="827199" cy="8271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BAŞARI</a:t>
              </a:r>
              <a:endPara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7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tr-TR"/>
              <a:t>SEVİYE SINIFLARI VE HEDEFİMİZ </a:t>
            </a:r>
            <a:endParaRPr/>
          </a:p>
        </p:txBody>
      </p:sp>
      <p:sp>
        <p:nvSpPr>
          <p:cNvPr id="143" name="Google Shape;143;p37"/>
          <p:cNvSpPr txBox="1">
            <a:spLocks noGrp="1"/>
          </p:cNvSpPr>
          <p:nvPr>
            <p:ph type="body" idx="1"/>
          </p:nvPr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23444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r>
              <a:rPr lang="tr-TR"/>
              <a:t>Temel Hazırlık Eğitimi programı ve seviye sınıfları oluşturulurken </a:t>
            </a:r>
            <a:r>
              <a:rPr lang="tr-TR">
                <a:solidFill>
                  <a:srgbClr val="FF0000"/>
                </a:solidFill>
              </a:rPr>
              <a:t>Avrupa Dilleri Ortak Çerçeve Programı (CEFR) </a:t>
            </a:r>
            <a:r>
              <a:rPr lang="tr-TR"/>
              <a:t>baz alınmaktadır.</a:t>
            </a:r>
            <a:endParaRPr/>
          </a:p>
          <a:p>
            <a:pPr marL="123444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r>
              <a:rPr lang="tr-TR">
                <a:solidFill>
                  <a:srgbClr val="FF0000"/>
                </a:solidFill>
              </a:rPr>
              <a:t>CEFR Nedir?</a:t>
            </a:r>
            <a:endParaRPr/>
          </a:p>
          <a:p>
            <a:pPr marL="123444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r>
              <a:rPr lang="tr-TR"/>
              <a:t>CEFR, bir yabancı dili ne kadar iyi konuşup anladığınızı göstermenin bir yöntemidir. </a:t>
            </a:r>
            <a:endParaRPr/>
          </a:p>
          <a:p>
            <a:pPr marL="123444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/>
          </a:p>
          <a:p>
            <a:pPr marL="123444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/>
          </a:p>
          <a:p>
            <a:pPr marL="123444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/>
          </a:p>
          <a:p>
            <a:pPr marL="123444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/>
          </a:p>
          <a:p>
            <a:pPr marL="123444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/>
          </a:p>
        </p:txBody>
      </p:sp>
      <p:pic>
        <p:nvPicPr>
          <p:cNvPr id="144" name="Google Shape;144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558" y="3822592"/>
            <a:ext cx="8029575" cy="1375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3583" y="5400480"/>
            <a:ext cx="7829550" cy="134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7"/>
          <p:cNvSpPr txBox="1"/>
          <p:nvPr/>
        </p:nvSpPr>
        <p:spPr>
          <a:xfrm>
            <a:off x="1003583" y="5498926"/>
            <a:ext cx="245360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37"/>
          <p:cNvSpPr/>
          <p:nvPr/>
        </p:nvSpPr>
        <p:spPr>
          <a:xfrm>
            <a:off x="1003583" y="5400480"/>
            <a:ext cx="2453601" cy="1250841"/>
          </a:xfrm>
          <a:prstGeom prst="ellipse">
            <a:avLst/>
          </a:prstGeom>
          <a:solidFill>
            <a:schemeClr val="lt2"/>
          </a:solidFill>
          <a:ln w="25400" cap="flat" cmpd="sng">
            <a:solidFill>
              <a:srgbClr val="274A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B2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BAĞIMSIZ KULLANICI</a:t>
            </a: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8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tr-TR"/>
              <a:t>Sınıflar</a:t>
            </a:r>
            <a:endParaRPr/>
          </a:p>
        </p:txBody>
      </p:sp>
      <p:sp>
        <p:nvSpPr>
          <p:cNvPr id="153" name="Google Shape;153;p38"/>
          <p:cNvSpPr txBox="1">
            <a:spLocks noGrp="1"/>
          </p:cNvSpPr>
          <p:nvPr>
            <p:ph type="body" idx="1"/>
          </p:nvPr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23444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/>
          </a:p>
        </p:txBody>
      </p:sp>
      <p:graphicFrame>
        <p:nvGraphicFramePr>
          <p:cNvPr id="154" name="Google Shape;154;p38"/>
          <p:cNvGraphicFramePr/>
          <p:nvPr/>
        </p:nvGraphicFramePr>
        <p:xfrm>
          <a:off x="1188719" y="2429690"/>
          <a:ext cx="9609900" cy="2969550"/>
        </p:xfrm>
        <a:graphic>
          <a:graphicData uri="http://schemas.openxmlformats.org/drawingml/2006/table">
            <a:tbl>
              <a:tblPr>
                <a:noFill/>
                <a:tableStyleId>{089AF785-67C7-4E3E-A066-5634F5FCE828}</a:tableStyleId>
              </a:tblPr>
              <a:tblGrid>
                <a:gridCol w="4804950"/>
                <a:gridCol w="4804950"/>
              </a:tblGrid>
              <a:tr h="49492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SINIFLAR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94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GÜZ DÖNEMİ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BAHAR DÖNEMİ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Class 1 (A1/A2)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B1/B1+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Class 2 (A1/A2)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B1/B1+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Class 3 (A2)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B1/B1+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4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Class 4 (B1/B1+)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B1/B1+ (Repeat)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9"/>
          <p:cNvSpPr txBox="1"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tr-TR"/>
              <a:t>İLETİŞİM KANALLARIMIZ</a:t>
            </a:r>
            <a:endParaRPr/>
          </a:p>
        </p:txBody>
      </p:sp>
      <p:graphicFrame>
        <p:nvGraphicFramePr>
          <p:cNvPr id="160" name="Google Shape;160;p39"/>
          <p:cNvGraphicFramePr/>
          <p:nvPr/>
        </p:nvGraphicFramePr>
        <p:xfrm>
          <a:off x="703385" y="2329160"/>
          <a:ext cx="10719600" cy="2889900"/>
        </p:xfrm>
        <a:graphic>
          <a:graphicData uri="http://schemas.openxmlformats.org/drawingml/2006/table">
            <a:tbl>
              <a:tblPr>
                <a:noFill/>
                <a:tableStyleId>{089AF785-67C7-4E3E-A066-5634F5FCE828}</a:tableStyleId>
              </a:tblPr>
              <a:tblGrid>
                <a:gridCol w="4354325"/>
                <a:gridCol w="6365275"/>
              </a:tblGrid>
              <a:tr h="4816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Haber ve Duyuruların Takibi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81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Sayfalar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Linkler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81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SAMÜ Anasayfa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https://samsun.edu.tr/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81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SAMÜ UZEM Anasayfa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http://uzem.samsun.edu.tr/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81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SAMÜ ÖİDB Anasayfa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http://oidb.samsun.edu.tr/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81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SAMÜ Yabancı Diller Anasayfa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http://yabancidiller.samsun.edu.tr/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61" name="Google Shape;161;p39"/>
          <p:cNvSpPr txBox="1"/>
          <p:nvPr/>
        </p:nvSpPr>
        <p:spPr>
          <a:xfrm>
            <a:off x="688932" y="5624186"/>
            <a:ext cx="1080996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Yabancı Diller Bölümü ofis telefonu dahili numaramız </a:t>
            </a:r>
            <a:r>
              <a:rPr lang="tr-TR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1602 </a:t>
            </a:r>
            <a:r>
              <a:rPr lang="tr-T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0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tr-TR"/>
              <a:t>WEB SİTEMİZ/HABERLER VE DUYURULAR</a:t>
            </a:r>
            <a:endParaRPr/>
          </a:p>
        </p:txBody>
      </p:sp>
      <p:sp>
        <p:nvSpPr>
          <p:cNvPr id="167" name="Google Shape;167;p40"/>
          <p:cNvSpPr txBox="1">
            <a:spLocks noGrp="1"/>
          </p:cNvSpPr>
          <p:nvPr>
            <p:ph type="body" idx="1"/>
          </p:nvPr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23444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/>
          </a:p>
        </p:txBody>
      </p:sp>
      <p:pic>
        <p:nvPicPr>
          <p:cNvPr id="168" name="Google Shape;168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726" y="1696059"/>
            <a:ext cx="11706727" cy="173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299" y="3736557"/>
            <a:ext cx="4365969" cy="2572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13863" y="3596228"/>
            <a:ext cx="3935730" cy="3110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1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tr-TR"/>
              <a:t>KAYNAKLAR</a:t>
            </a:r>
            <a:endParaRPr/>
          </a:p>
        </p:txBody>
      </p:sp>
      <p:sp>
        <p:nvSpPr>
          <p:cNvPr id="176" name="Google Shape;176;p41"/>
          <p:cNvSpPr txBox="1">
            <a:spLocks noGrp="1"/>
          </p:cNvSpPr>
          <p:nvPr>
            <p:ph type="body" idx="1"/>
          </p:nvPr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/>
          </a:p>
        </p:txBody>
      </p:sp>
      <p:pic>
        <p:nvPicPr>
          <p:cNvPr id="177" name="Google Shape;177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3939" y="1832864"/>
            <a:ext cx="5859327" cy="4814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580" y="1832864"/>
            <a:ext cx="6022508" cy="4814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tr-TR"/>
              <a:t>KAYNAKLAR</a:t>
            </a:r>
            <a:endParaRPr/>
          </a:p>
        </p:txBody>
      </p:sp>
      <p:sp>
        <p:nvSpPr>
          <p:cNvPr id="184" name="Google Shape;184;p42"/>
          <p:cNvSpPr txBox="1">
            <a:spLocks noGrp="1"/>
          </p:cNvSpPr>
          <p:nvPr>
            <p:ph type="body" idx="1"/>
          </p:nvPr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/>
          </a:p>
        </p:txBody>
      </p:sp>
      <p:pic>
        <p:nvPicPr>
          <p:cNvPr id="185" name="Google Shape;185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0518" y="1988820"/>
            <a:ext cx="6410325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ar Payı">
  <a:themeElements>
    <a:clrScheme name="Kar Payı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1246</Words>
  <Application>Microsoft Office PowerPoint</Application>
  <PresentationFormat>Özel</PresentationFormat>
  <Paragraphs>342</Paragraphs>
  <Slides>28</Slides>
  <Notes>21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5" baseType="lpstr">
      <vt:lpstr>Arial</vt:lpstr>
      <vt:lpstr>Gill Sans MT</vt:lpstr>
      <vt:lpstr>Gill Sans</vt:lpstr>
      <vt:lpstr>Times New Roman</vt:lpstr>
      <vt:lpstr>Calibri</vt:lpstr>
      <vt:lpstr>Noto Sans Symbols</vt:lpstr>
      <vt:lpstr>Kar Payı</vt:lpstr>
      <vt:lpstr>SAMSUN ÜNİVERSİTESİ TEMEL HAZIRLIK BİRİMİ </vt:lpstr>
      <vt:lpstr>Sunum İçeriği</vt:lpstr>
      <vt:lpstr>ÜNİVERSİTEMİZE HOŞGELDİNİZ!</vt:lpstr>
      <vt:lpstr>SEVİYE SINIFLARI VE HEDEFİMİZ </vt:lpstr>
      <vt:lpstr>Sınıflar</vt:lpstr>
      <vt:lpstr>İLETİŞİM KANALLARIMIZ</vt:lpstr>
      <vt:lpstr>WEB SİTEMİZ/HABERLER VE DUYURULAR</vt:lpstr>
      <vt:lpstr>KAYNAKLAR</vt:lpstr>
      <vt:lpstr>KAYNAKLAR</vt:lpstr>
      <vt:lpstr>DEVAM/DEVAMSIZLIK DURUMU</vt:lpstr>
      <vt:lpstr>KAYNAK TEMİNİ DİKKAT EDİLECEKLER</vt:lpstr>
      <vt:lpstr>SINIFLAR (Class 1)</vt:lpstr>
      <vt:lpstr>SINIFLAR (Class 2)</vt:lpstr>
      <vt:lpstr>Sınıflar (Class 3)</vt:lpstr>
      <vt:lpstr>SINIFLAR (Class 4)</vt:lpstr>
      <vt:lpstr>Ders Programları (Class 1)</vt:lpstr>
      <vt:lpstr>Ders Programları (Class 2)</vt:lpstr>
      <vt:lpstr>Ders Programları (Class 3)</vt:lpstr>
      <vt:lpstr>Ders Programları (Class 4)</vt:lpstr>
      <vt:lpstr>Class 1 (A1/A2) ve Class 2 (A1/A2)  Güz ve Bahar Dönemi Dersler, Dağılımları ve Ders Materyalleri</vt:lpstr>
      <vt:lpstr>Class 1 (A1/A2) ve Class 2 (A1/A2)  Güz ve Bahar Dönemi Dersler, Dağılımları ve Ders Materyalleri</vt:lpstr>
      <vt:lpstr>Class 3 (A2)  Güz ve Bahar Dönemi Dersler, Dağılımları ve Ders Materyalleri</vt:lpstr>
      <vt:lpstr>Class 3 (A2)  Güz ve Bahar Dönemi Dersler, Dağılımları ve Ders Materyalleri</vt:lpstr>
      <vt:lpstr>Class 4 (B1/B1+)  Güz Dönemi Dersler, Dağılımları ve Ders Materyalleri</vt:lpstr>
      <vt:lpstr>Zoom Ders Takibi</vt:lpstr>
      <vt:lpstr>Ölçme ve Değerlendirme</vt:lpstr>
      <vt:lpstr>Ölçme ve Değerlendirme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SAMSUN ÜNİVERSİTESİ TEMEL HAZIRLIK BİRİMİ </dc:title>
  <dc:creator>Arzu Akkaya</dc:creator>
  <cp:lastModifiedBy>Lenovo</cp:lastModifiedBy>
  <cp:revision>4</cp:revision>
  <dcterms:created xsi:type="dcterms:W3CDTF">2020-08-12T07:25:51Z</dcterms:created>
  <dcterms:modified xsi:type="dcterms:W3CDTF">2020-10-05T13:53:59Z</dcterms:modified>
</cp:coreProperties>
</file>